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772400" cy="10058400"/>
  <p:notesSz cx="10058400" cy="7772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fdc_logo_fin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240" y="640080"/>
            <a:ext cx="1417320" cy="472745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77240" y="1508760"/>
            <a:ext cx="6217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EF78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NYC CLIMATE WEEK 2026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777240" y="1691640"/>
            <a:ext cx="6217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600" dirty="0">
                <a:solidFill>
                  <a:srgbClr val="3D17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High-Level Leadership Roundtable </a:t>
            </a:r>
            <a:endParaRPr lang="en-US" sz="26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2600" dirty="0">
                <a:solidFill>
                  <a:srgbClr val="65276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 Tropical Agriculture</a:t>
            </a:r>
            <a:endParaRPr lang="en-US" sz="2600" dirty="0"/>
          </a:p>
        </p:txBody>
      </p:sp>
      <p:sp>
        <p:nvSpPr>
          <p:cNvPr id="5" name="Text 2"/>
          <p:cNvSpPr txBox="1"/>
          <p:nvPr/>
        </p:nvSpPr>
        <p:spPr>
          <a:xfrm>
            <a:off x="777240" y="2880360"/>
            <a:ext cx="621792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8000"/>
              </a:lnSpc>
              <a:spcAft>
                <a:spcPts val="800"/>
              </a:spcAft>
              <a:buNone/>
            </a:pPr>
            <a:r>
              <a:rPr lang="en-US" sz="1100" dirty="0">
                <a:solidFill>
                  <a:srgbClr val="6B6B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roundtable will bring together leaders from business, science, finance, philanthropy, and civil society to discuss how tropical agriculture can contribute to a more resilient and regenerative development pathway in a climate-changed world. </a:t>
            </a:r>
            <a:pPr algn="l" indent="0" marL="0">
              <a:lnSpc>
                <a:spcPct val="128000"/>
              </a:lnSpc>
              <a:spcAft>
                <a:spcPts val="800"/>
              </a:spcAft>
              <a:buNone/>
            </a:pPr>
            <a:r>
              <a:rPr lang="en-US" sz="1100" dirty="0">
                <a:solidFill>
                  <a:srgbClr val="6B6B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conversation opens with insights from the Tropical Regenerative Agriculture Index, a science-based initiative developed by Brazilian researchers and institutional partners, and expands into a forward-looking discussion on how leadership, investment, and evidence-based decision-making can accelerate the transition toward more resilient agricultural systems across tropical regions.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777240" y="4709160"/>
            <a:ext cx="6217920" cy="1965960"/>
          </a:xfrm>
          <a:prstGeom prst="rect">
            <a:avLst/>
          </a:prstGeom>
          <a:solidFill>
            <a:srgbClr val="F4EFF6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88720" y="4709160"/>
            <a:ext cx="1417320" cy="4914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150" kern="0" dirty="0">
                <a:solidFill>
                  <a:srgbClr val="EF78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</a:t>
            </a:r>
            <a:endParaRPr lang="en-US" sz="1000" dirty="0"/>
          </a:p>
        </p:txBody>
      </p:sp>
      <p:sp>
        <p:nvSpPr>
          <p:cNvPr id="8" name="Text 5"/>
          <p:cNvSpPr txBox="1"/>
          <p:nvPr/>
        </p:nvSpPr>
        <p:spPr>
          <a:xfrm>
            <a:off x="2697480" y="4709160"/>
            <a:ext cx="3886200" cy="4914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2A2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September 24, 2026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1188720" y="5200650"/>
            <a:ext cx="5394960" cy="0"/>
          </a:xfrm>
          <a:prstGeom prst="line">
            <a:avLst/>
          </a:prstGeom>
          <a:noFill/>
          <a:ln w="9525">
            <a:solidFill>
              <a:srgbClr val="E3D9E6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1188720" y="5200650"/>
            <a:ext cx="1417320" cy="4914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150" kern="0" dirty="0">
                <a:solidFill>
                  <a:srgbClr val="EF78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</a:t>
            </a:r>
            <a:endParaRPr lang="en-US" sz="1000" dirty="0"/>
          </a:p>
        </p:txBody>
      </p:sp>
      <p:sp>
        <p:nvSpPr>
          <p:cNvPr id="11" name="Text 8"/>
          <p:cNvSpPr txBox="1"/>
          <p:nvPr/>
        </p:nvSpPr>
        <p:spPr>
          <a:xfrm>
            <a:off x="2697480" y="5200650"/>
            <a:ext cx="3886200" cy="4914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2A2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3:00 – 5:00 p.m.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1188720" y="5692140"/>
            <a:ext cx="5394960" cy="0"/>
          </a:xfrm>
          <a:prstGeom prst="line">
            <a:avLst/>
          </a:prstGeom>
          <a:noFill/>
          <a:ln w="9525">
            <a:solidFill>
              <a:srgbClr val="E3D9E6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1188720" y="5692140"/>
            <a:ext cx="1417320" cy="4914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150" kern="0" dirty="0">
                <a:solidFill>
                  <a:srgbClr val="EF78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LOCATION</a:t>
            </a:r>
            <a:endParaRPr lang="en-US" sz="1000" dirty="0"/>
          </a:p>
        </p:txBody>
      </p:sp>
      <p:sp>
        <p:nvSpPr>
          <p:cNvPr id="14" name="Text 11"/>
          <p:cNvSpPr txBox="1"/>
          <p:nvPr/>
        </p:nvSpPr>
        <p:spPr>
          <a:xfrm>
            <a:off x="2697480" y="5692140"/>
            <a:ext cx="3886200" cy="4914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2A2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216 E 45th St, Suite 1106, New York – </a:t>
            </a:r>
            <a:pPr algn="l" indent="0" marL="0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2A2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Brazil</a:t>
            </a:r>
            <a:pPr algn="l"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2A2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Foundation – New York Office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1188720" y="6183630"/>
            <a:ext cx="5394960" cy="0"/>
          </a:xfrm>
          <a:prstGeom prst="line">
            <a:avLst/>
          </a:prstGeom>
          <a:noFill/>
          <a:ln w="9525">
            <a:solidFill>
              <a:srgbClr val="E3D9E6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1188720" y="6183630"/>
            <a:ext cx="1417320" cy="4914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150" kern="0" dirty="0">
                <a:solidFill>
                  <a:srgbClr val="EF78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RSVP BY</a:t>
            </a:r>
            <a:endParaRPr lang="en-US" sz="1000" dirty="0"/>
          </a:p>
        </p:txBody>
      </p:sp>
      <p:sp>
        <p:nvSpPr>
          <p:cNvPr id="17" name="Text 14"/>
          <p:cNvSpPr txBox="1"/>
          <p:nvPr/>
        </p:nvSpPr>
        <p:spPr>
          <a:xfrm>
            <a:off x="2697480" y="6183630"/>
            <a:ext cx="3886200" cy="4914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2A2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September 14, 2026</a:t>
            </a:r>
            <a:endParaRPr lang="en-US" sz="1250" dirty="0"/>
          </a:p>
        </p:txBody>
      </p:sp>
      <p:sp>
        <p:nvSpPr>
          <p:cNvPr id="18" name="Text 15"/>
          <p:cNvSpPr txBox="1"/>
          <p:nvPr/>
        </p:nvSpPr>
        <p:spPr>
          <a:xfrm>
            <a:off x="777240" y="6949440"/>
            <a:ext cx="6217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50" b="1" dirty="0">
                <a:solidFill>
                  <a:srgbClr val="3D17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About the Roundtable  </a:t>
            </a:r>
            <a:pPr algn="l"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6B6B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Designed as a curated and interactive dialogue among senior leaders and decision-makers – not a traditional panel – the format emphasizes peer exchange, strategic discussion, and active participation.</a:t>
            </a:r>
            <a:endParaRPr lang="en-US" sz="1050" dirty="0"/>
          </a:p>
        </p:txBody>
      </p:sp>
      <p:sp>
        <p:nvSpPr>
          <p:cNvPr id="19" name="Text 16"/>
          <p:cNvSpPr txBox="1"/>
          <p:nvPr/>
        </p:nvSpPr>
        <p:spPr>
          <a:xfrm>
            <a:off x="777240" y="7726680"/>
            <a:ext cx="6217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i="1" dirty="0">
                <a:solidFill>
                  <a:srgbClr val="6B6B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Participation is by personal invitation and subject to limited capacity.</a:t>
            </a:r>
            <a:endParaRPr lang="en-US" sz="1050" dirty="0"/>
          </a:p>
        </p:txBody>
      </p:sp>
      <p:sp>
        <p:nvSpPr>
          <p:cNvPr id="20" name="Text 17"/>
          <p:cNvSpPr txBox="1"/>
          <p:nvPr/>
        </p:nvSpPr>
        <p:spPr>
          <a:xfrm>
            <a:off x="777240" y="89154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150" kern="0" dirty="0">
                <a:solidFill>
                  <a:srgbClr val="6B6B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PARTNERSHIP WITH</a:t>
            </a:r>
            <a:endParaRPr lang="en-US" sz="900" dirty="0"/>
          </a:p>
        </p:txBody>
      </p:sp>
      <p:pic>
        <p:nvPicPr>
          <p:cNvPr id="21" name="Image 1" descr="unpacked/word/media/image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8761802"/>
            <a:ext cx="960120" cy="581516"/>
          </a:xfrm>
          <a:prstGeom prst="rect">
            <a:avLst/>
          </a:prstGeom>
        </p:spPr>
      </p:pic>
      <p:sp>
        <p:nvSpPr>
          <p:cNvPr id="22" name="Text 18"/>
          <p:cNvSpPr txBox="1"/>
          <p:nvPr/>
        </p:nvSpPr>
        <p:spPr>
          <a:xfrm>
            <a:off x="5623560" y="891540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B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fdc.org.br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2026-08-27T15:27:29Z</dcterms:created>
  <dcterms:modified xsi:type="dcterms:W3CDTF">2026-08-27T15:27:29Z</dcterms:modified>
</cp:coreProperties>
</file>